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66" r:id="rId5"/>
    <p:sldId id="265" r:id="rId6"/>
    <p:sldId id="267" r:id="rId7"/>
    <p:sldId id="264" r:id="rId8"/>
    <p:sldId id="268" r:id="rId9"/>
    <p:sldId id="269" r:id="rId10"/>
    <p:sldId id="259" r:id="rId11"/>
    <p:sldId id="260" r:id="rId12"/>
    <p:sldId id="271" r:id="rId13"/>
    <p:sldId id="272" r:id="rId14"/>
    <p:sldId id="270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2F492F-973D-4804-8454-040CADB34E12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AE52DE-A6A2-4A5F-B0E2-1325AC9D315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2F492F-973D-4804-8454-040CADB34E12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AE52DE-A6A2-4A5F-B0E2-1325AC9D31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2F492F-973D-4804-8454-040CADB34E12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AE52DE-A6A2-4A5F-B0E2-1325AC9D31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2F492F-973D-4804-8454-040CADB34E12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AE52DE-A6A2-4A5F-B0E2-1325AC9D31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2F492F-973D-4804-8454-040CADB34E12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AE52DE-A6A2-4A5F-B0E2-1325AC9D315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2F492F-973D-4804-8454-040CADB34E12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AE52DE-A6A2-4A5F-B0E2-1325AC9D31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2F492F-973D-4804-8454-040CADB34E12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AE52DE-A6A2-4A5F-B0E2-1325AC9D31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2F492F-973D-4804-8454-040CADB34E12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AE52DE-A6A2-4A5F-B0E2-1325AC9D31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2F492F-973D-4804-8454-040CADB34E12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AE52DE-A6A2-4A5F-B0E2-1325AC9D3154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2F492F-973D-4804-8454-040CADB34E12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AE52DE-A6A2-4A5F-B0E2-1325AC9D31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2F492F-973D-4804-8454-040CADB34E12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AE52DE-A6A2-4A5F-B0E2-1325AC9D315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02F492F-973D-4804-8454-040CADB34E12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5AE52DE-A6A2-4A5F-B0E2-1325AC9D3154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59920" cy="2421030"/>
          </a:xfrm>
        </p:spPr>
        <p:txBody>
          <a:bodyPr/>
          <a:lstStyle/>
          <a:p>
            <a:r>
              <a:rPr lang="ru-RU" b="1" dirty="0">
                <a:effectLst/>
                <a:latin typeface="Times New Roman" pitchFamily="18" charset="0"/>
                <a:cs typeface="Times New Roman" pitchFamily="18" charset="0"/>
              </a:rPr>
              <a:t>Сроки и места подачи заявлений на ГИА-2020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s://edunovosti.ru/data/article_news/864/img/TR0UIp1UwNzuOWhZJ-CZ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7770" cy="621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405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Процедура проведения ИС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Оценка </a:t>
            </a:r>
            <a:r>
              <a:rPr lang="ru-RU" dirty="0"/>
              <a:t>по системе «зачет»/«незачет».  </a:t>
            </a:r>
            <a:endParaRPr lang="ru-RU" dirty="0" smtClean="0"/>
          </a:p>
          <a:p>
            <a:r>
              <a:rPr lang="ru-RU" dirty="0" smtClean="0"/>
              <a:t>Итоговое </a:t>
            </a:r>
            <a:r>
              <a:rPr lang="ru-RU" dirty="0"/>
              <a:t>собеседование по русскому языку состоит из четырёх </a:t>
            </a:r>
            <a:r>
              <a:rPr lang="ru-RU" dirty="0" smtClean="0"/>
              <a:t>заданий Задания 1 и 2 выполняются с использованием одного текста. Задание 1 – чтение вслух небольшого текста. Время на подготовку –2 минуты.</a:t>
            </a:r>
            <a:endParaRPr lang="ru-RU" dirty="0"/>
          </a:p>
        </p:txBody>
      </p:sp>
      <p:pic>
        <p:nvPicPr>
          <p:cNvPr id="4" name="Рисунок 3" descr="https://edunovosti.ru/data/article_news/864/img/TR0UIp1UwNzuOWhZJ-CZ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" y="0"/>
            <a:ext cx="1207770" cy="621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082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Процедура проведения ИС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</a:t>
            </a:r>
            <a:r>
              <a:rPr lang="ru-RU" dirty="0"/>
              <a:t>задании 2 предлагается пересказать прочитанный текст, дополнив высказыванием. Время на подготовку – 1 минута. </a:t>
            </a:r>
            <a:endParaRPr lang="ru-RU" dirty="0" smtClean="0"/>
          </a:p>
          <a:p>
            <a:r>
              <a:rPr lang="ru-RU" dirty="0" smtClean="0"/>
              <a:t>Задания </a:t>
            </a:r>
            <a:r>
              <a:rPr lang="ru-RU" dirty="0"/>
              <a:t>3 и 4 не связаны с текстом, который читали и пересказывали, выполняя задания 1 и 2. </a:t>
            </a:r>
          </a:p>
        </p:txBody>
      </p:sp>
      <p:pic>
        <p:nvPicPr>
          <p:cNvPr id="4" name="Рисунок 3" descr="https://edunovosti.ru/data/article_news/864/img/TR0UIp1UwNzuOWhZJ-CZ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" y="24598"/>
            <a:ext cx="1207770" cy="621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324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Репетиционное итоговое собеседование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25 января 2020 с 9 часов в ОУ №14 (по графику)</a:t>
            </a:r>
            <a:endParaRPr lang="ru-RU" sz="4800" dirty="0"/>
          </a:p>
        </p:txBody>
      </p:sp>
      <p:pic>
        <p:nvPicPr>
          <p:cNvPr id="5" name="Рисунок 4" descr="https://edunovosti.ru/data/article_news/864/img/TR0UIp1UwNzuOWhZJ-CZ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9" y="0"/>
            <a:ext cx="1207770" cy="621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30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Сроки подачи заявления на прохождение ГИА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прием </a:t>
            </a:r>
            <a:r>
              <a:rPr lang="ru-RU" dirty="0"/>
              <a:t>заявлений на участие в государственной итоговой аттестации по образовательным программам основного общего образования в 2020 году, (в форме ОГЭ и (или) ГВЭ), проводится </a:t>
            </a:r>
            <a:r>
              <a:rPr lang="ru-RU" sz="4000" b="1" dirty="0">
                <a:solidFill>
                  <a:srgbClr val="FF0000"/>
                </a:solidFill>
              </a:rPr>
              <a:t>до 1 марта 2020 года</a:t>
            </a:r>
            <a:r>
              <a:rPr lang="ru-RU" sz="4000" dirty="0">
                <a:solidFill>
                  <a:srgbClr val="FF0000"/>
                </a:solidFill>
              </a:rPr>
              <a:t> (включительно).</a:t>
            </a:r>
          </a:p>
        </p:txBody>
      </p:sp>
      <p:pic>
        <p:nvPicPr>
          <p:cNvPr id="4" name="Рисунок 3" descr="https://edunovosti.ru/data/article_news/864/img/TR0UIp1UwNzuOWhZJ-CZ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7770" cy="621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126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Елена\Documents\Scanned Documents\Рисунок (4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7" b="7186"/>
          <a:stretch/>
        </p:blipFill>
        <p:spPr bwMode="auto">
          <a:xfrm>
            <a:off x="2163823" y="0"/>
            <a:ext cx="565187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edunovosti.ru/data/article_news/864/img/TR0UIp1UwNzuOWhZJ-CZ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6" y="0"/>
            <a:ext cx="1207770" cy="621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854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792088"/>
          </a:xfrm>
        </p:spPr>
        <p:txBody>
          <a:bodyPr>
            <a:normAutofit/>
          </a:bodyPr>
          <a:lstStyle/>
          <a:p>
            <a:r>
              <a:rPr lang="ru-RU" dirty="0" smtClean="0"/>
              <a:t>Расписание ОГЭ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8519610"/>
              </p:ext>
            </p:extLst>
          </p:nvPr>
        </p:nvGraphicFramePr>
        <p:xfrm>
          <a:off x="323528" y="1196754"/>
          <a:ext cx="8568952" cy="5475686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727761"/>
                <a:gridCol w="5841191"/>
              </a:tblGrid>
              <a:tr h="7989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мая (пятница)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иностранные языки </a:t>
                      </a: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(английский, французский, немецкий, испанский);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6191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мая (вторник)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история,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физика, </a:t>
                      </a: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биология, </a:t>
                      </a:r>
                      <a:r>
                        <a:rPr lang="ru-RU" sz="2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химия;</a:t>
                      </a:r>
                      <a:endParaRPr lang="ru-RU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0941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мая (пятница)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обществознание</a:t>
                      </a: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400" b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информатика и информационно-коммуникационные технологии (ИКТ), </a:t>
                      </a:r>
                      <a:r>
                        <a:rPr lang="ru-RU" sz="2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география</a:t>
                      </a: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химия;</a:t>
                      </a:r>
                      <a:endParaRPr lang="ru-RU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6191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мая (суббота)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обществознание;</a:t>
                      </a:r>
                      <a:endParaRPr lang="ru-RU" sz="24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6191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июня (вторник)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 язык;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1026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июня (пятница)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литература,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физика, </a:t>
                      </a:r>
                      <a:r>
                        <a:rPr lang="ru-RU" sz="2400" b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информатика и информационно-коммуникационные технологии (ИКТ), </a:t>
                      </a:r>
                      <a:r>
                        <a:rPr lang="ru-RU" sz="2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география;</a:t>
                      </a:r>
                      <a:endParaRPr lang="ru-RU" sz="24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6191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июня (вторник)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математика;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5" name="Рисунок 4" descr="https://edunovosti.ru/data/article_news/864/img/TR0UIp1UwNzuOWhZJ-CZ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6" y="30706"/>
            <a:ext cx="1207770" cy="621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298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Профили обучения в 10 классе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102267"/>
              </p:ext>
            </p:extLst>
          </p:nvPr>
        </p:nvGraphicFramePr>
        <p:xfrm>
          <a:off x="1475656" y="1196754"/>
          <a:ext cx="6768752" cy="4784947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3105907"/>
                <a:gridCol w="3662845"/>
              </a:tblGrid>
              <a:tr h="10253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</a:rPr>
                        <a:t>естественно-научный</a:t>
                      </a:r>
                      <a:endParaRPr lang="ru-RU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Математика</a:t>
                      </a:r>
                      <a:endParaRPr lang="ru-RU" sz="14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Химия</a:t>
                      </a:r>
                      <a:endParaRPr lang="ru-RU" sz="14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Биогия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0253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</a:rPr>
                        <a:t>гуманитарный</a:t>
                      </a:r>
                      <a:endParaRPr lang="ru-RU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Русский язык</a:t>
                      </a:r>
                      <a:endParaRPr lang="ru-RU" sz="14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Литература</a:t>
                      </a:r>
                      <a:endParaRPr lang="ru-RU" sz="14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Иностранный язык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3671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</a:rPr>
                        <a:t>социально-экономический</a:t>
                      </a:r>
                      <a:endParaRPr lang="ru-RU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Математика</a:t>
                      </a:r>
                      <a:endParaRPr lang="ru-RU" sz="14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География</a:t>
                      </a:r>
                      <a:endParaRPr lang="ru-RU" sz="14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История</a:t>
                      </a:r>
                      <a:endParaRPr lang="ru-RU" sz="14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Обществознание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0253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</a:rPr>
                        <a:t>технологический</a:t>
                      </a:r>
                      <a:endParaRPr lang="ru-RU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Математика</a:t>
                      </a:r>
                      <a:endParaRPr lang="ru-RU" sz="14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Физика</a:t>
                      </a:r>
                      <a:endParaRPr lang="ru-RU" sz="14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Информатика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417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</a:rPr>
                        <a:t>универсальный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650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907704" y="274320"/>
            <a:ext cx="7025984" cy="495488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Благодарю за внимание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292979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Нормативная база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Приказ </a:t>
            </a:r>
            <a:r>
              <a:rPr lang="ru-RU" dirty="0" err="1"/>
              <a:t>Минпросвещения</a:t>
            </a:r>
            <a:r>
              <a:rPr lang="ru-RU" dirty="0"/>
              <a:t> России и </a:t>
            </a:r>
            <a:r>
              <a:rPr lang="ru-RU" dirty="0" err="1"/>
              <a:t>Рособрнадзора</a:t>
            </a:r>
            <a:r>
              <a:rPr lang="ru-RU" dirty="0"/>
              <a:t> от 07.11.2018 № 189/1513 "Об утверждении Порядка проведения государственной итоговой аттестации по образовательным программам основного общего образования".</a:t>
            </a:r>
          </a:p>
        </p:txBody>
      </p:sp>
      <p:pic>
        <p:nvPicPr>
          <p:cNvPr id="4" name="Рисунок 3" descr="https://edunovosti.ru/data/article_news/864/img/TR0UIp1UwNzuOWhZJ-CZ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7770" cy="621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771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Нормативная база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Обучающиеся </a:t>
            </a:r>
            <a:r>
              <a:rPr lang="ru-RU" dirty="0"/>
              <a:t>проходят государственную итоговую аттестацию по образовательным программам основного общего образования (ГИА-9) по обязательным учебным предметам (русский язык и математика), а также по двум учебным предметам по выбору обучающегося </a:t>
            </a:r>
            <a:r>
              <a:rPr lang="ru-RU" u="sng" dirty="0"/>
              <a:t>Допуск к ОГЭ по русскому языку - устное собеседование</a:t>
            </a:r>
          </a:p>
        </p:txBody>
      </p:sp>
      <p:pic>
        <p:nvPicPr>
          <p:cNvPr id="4" name="Рисунок 3" descr="https://edunovosti.ru/data/article_news/864/img/TR0UIp1UwNzuOWhZJ-CZ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88" y="17059"/>
            <a:ext cx="1207770" cy="621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763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Срок действия результатов итогового собеседования: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ru-RU" dirty="0"/>
              <a:t> </a:t>
            </a:r>
          </a:p>
          <a:p>
            <a:r>
              <a:rPr lang="ru-RU" dirty="0"/>
              <a:t>Итоговое собеседование для выпускников общеобразовательных организаций, не завершивших основное общее образование, как условие допуска к ГИА-9 – </a:t>
            </a:r>
            <a:r>
              <a:rPr lang="ru-RU" b="1" dirty="0"/>
              <a:t>бессрочно.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https://edunovosti.ru/data/article_news/864/img/TR0UIp1UwNzuOWhZJ-CZ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1"/>
            <a:ext cx="1207770" cy="621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294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Сроки проведения ИС 2020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769118"/>
              </p:ext>
            </p:extLst>
          </p:nvPr>
        </p:nvGraphicFramePr>
        <p:xfrm>
          <a:off x="323527" y="1628802"/>
          <a:ext cx="8568953" cy="48965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0835"/>
                <a:gridCol w="2619696"/>
                <a:gridCol w="3808422"/>
              </a:tblGrid>
              <a:tr h="1258816"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lang="ru-RU" sz="2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Основной срок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520700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Дополнительные сроки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6784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проведения ИС</a:t>
                      </a:r>
                      <a:endParaRPr lang="ru-RU" sz="24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февраля </a:t>
                      </a:r>
                      <a:endParaRPr lang="ru-RU" sz="3200" b="1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</a:t>
                      </a:r>
                      <a:r>
                        <a:rPr lang="ru-RU" sz="3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марта, 18 мая </a:t>
                      </a:r>
                      <a:endParaRPr lang="ru-RU" sz="3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9593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</a:t>
                      </a:r>
                      <a:endParaRPr lang="ru-RU" sz="2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завершения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подачи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заявления на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 в ИС</a:t>
                      </a:r>
                      <a:endParaRPr lang="ru-RU" sz="24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января </a:t>
                      </a:r>
                      <a:endParaRPr lang="ru-RU" sz="3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февраля </a:t>
                      </a:r>
                      <a:r>
                        <a:rPr lang="ru-RU" sz="3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4 мая </a:t>
                      </a:r>
                      <a:endParaRPr lang="ru-RU" sz="3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5" name="Рисунок 4" descr="https://edunovosti.ru/data/article_news/864/img/TR0UIp1UwNzuOWhZJ-CZ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1"/>
            <a:ext cx="1207770" cy="621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318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8244408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Дополнительные сроки </a:t>
            </a:r>
            <a:r>
              <a:rPr lang="ru-RU" sz="3600" dirty="0"/>
              <a:t>проведения </a:t>
            </a:r>
            <a:r>
              <a:rPr lang="ru-RU" sz="3600" dirty="0" smtClean="0"/>
              <a:t>ИС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по </a:t>
            </a:r>
            <a:r>
              <a:rPr lang="ru-RU" dirty="0"/>
              <a:t>итогам сдачи итогового собеседования получивших неудовлетворительный результат («незачет»);</a:t>
            </a:r>
          </a:p>
          <a:p>
            <a:pPr marL="82296" indent="0">
              <a:buNone/>
            </a:pPr>
            <a:endParaRPr lang="ru-RU" dirty="0"/>
          </a:p>
          <a:p>
            <a:r>
              <a:rPr lang="ru-RU" dirty="0"/>
              <a:t>не явившихся на итоговое собеседование по уважительным причинам (болезнь или иные обстоятельства, подтвержденные документально);</a:t>
            </a:r>
          </a:p>
          <a:p>
            <a:pPr marL="82296" indent="0">
              <a:buNone/>
            </a:pPr>
            <a:r>
              <a:rPr lang="ru-RU" dirty="0"/>
              <a:t> </a:t>
            </a:r>
          </a:p>
          <a:p>
            <a:r>
              <a:rPr lang="ru-RU" dirty="0"/>
              <a:t>не завершивших выполнение итогового собеседования по уважительным причинам (болезнь или иные обстоятельства, подтвержденные документально);</a:t>
            </a:r>
          </a:p>
          <a:p>
            <a:pPr marL="82296" indent="0">
              <a:buNone/>
            </a:pPr>
            <a:endParaRPr lang="ru-RU" dirty="0"/>
          </a:p>
          <a:p>
            <a:r>
              <a:rPr lang="ru-RU" dirty="0"/>
              <a:t>удаленных с итогового собеседования за нарушение установленного порядка, допущенные повторно к сдаче итогового собеседования по решению педагогического совета образовательной организации.</a:t>
            </a:r>
          </a:p>
          <a:p>
            <a:endParaRPr lang="ru-RU" dirty="0"/>
          </a:p>
        </p:txBody>
      </p:sp>
      <p:pic>
        <p:nvPicPr>
          <p:cNvPr id="4" name="Рисунок 3" descr="https://edunovosti.ru/data/article_news/864/img/TR0UIp1UwNzuOWhZJ-CZ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7" y="0"/>
            <a:ext cx="1207770" cy="621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030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Елена\Documents\Scanned Documents\Рисунок (3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63"/>
          <a:stretch/>
        </p:blipFill>
        <p:spPr bwMode="auto">
          <a:xfrm>
            <a:off x="1907704" y="-12557"/>
            <a:ext cx="5576786" cy="668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edunovosti.ru/data/article_news/864/img/TR0UIp1UwNzuOWhZJ-CZ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7770" cy="62166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олилиния 9"/>
          <p:cNvSpPr/>
          <p:nvPr/>
        </p:nvSpPr>
        <p:spPr>
          <a:xfrm>
            <a:off x="1754372" y="2860158"/>
            <a:ext cx="5826642" cy="2730942"/>
          </a:xfrm>
          <a:custGeom>
            <a:avLst/>
            <a:gdLst>
              <a:gd name="connsiteX0" fmla="*/ 350875 w 5826642"/>
              <a:gd name="connsiteY0" fmla="*/ 21265 h 2730942"/>
              <a:gd name="connsiteX1" fmla="*/ 350875 w 5826642"/>
              <a:gd name="connsiteY1" fmla="*/ 21265 h 2730942"/>
              <a:gd name="connsiteX2" fmla="*/ 1360968 w 5826642"/>
              <a:gd name="connsiteY2" fmla="*/ 42530 h 2730942"/>
              <a:gd name="connsiteX3" fmla="*/ 1424763 w 5826642"/>
              <a:gd name="connsiteY3" fmla="*/ 53163 h 2730942"/>
              <a:gd name="connsiteX4" fmla="*/ 1754372 w 5826642"/>
              <a:gd name="connsiteY4" fmla="*/ 85061 h 2730942"/>
              <a:gd name="connsiteX5" fmla="*/ 1807535 w 5826642"/>
              <a:gd name="connsiteY5" fmla="*/ 95693 h 2730942"/>
              <a:gd name="connsiteX6" fmla="*/ 2530549 w 5826642"/>
              <a:gd name="connsiteY6" fmla="*/ 85061 h 2730942"/>
              <a:gd name="connsiteX7" fmla="*/ 2604977 w 5826642"/>
              <a:gd name="connsiteY7" fmla="*/ 74428 h 2730942"/>
              <a:gd name="connsiteX8" fmla="*/ 2775098 w 5826642"/>
              <a:gd name="connsiteY8" fmla="*/ 63795 h 2730942"/>
              <a:gd name="connsiteX9" fmla="*/ 2860158 w 5826642"/>
              <a:gd name="connsiteY9" fmla="*/ 42530 h 2730942"/>
              <a:gd name="connsiteX10" fmla="*/ 3030279 w 5826642"/>
              <a:gd name="connsiteY10" fmla="*/ 31898 h 2730942"/>
              <a:gd name="connsiteX11" fmla="*/ 3763926 w 5826642"/>
              <a:gd name="connsiteY11" fmla="*/ 0 h 2730942"/>
              <a:gd name="connsiteX12" fmla="*/ 5305647 w 5826642"/>
              <a:gd name="connsiteY12" fmla="*/ 10633 h 2730942"/>
              <a:gd name="connsiteX13" fmla="*/ 5369442 w 5826642"/>
              <a:gd name="connsiteY13" fmla="*/ 21265 h 2730942"/>
              <a:gd name="connsiteX14" fmla="*/ 5443870 w 5826642"/>
              <a:gd name="connsiteY14" fmla="*/ 74428 h 2730942"/>
              <a:gd name="connsiteX15" fmla="*/ 5518298 w 5826642"/>
              <a:gd name="connsiteY15" fmla="*/ 127591 h 2730942"/>
              <a:gd name="connsiteX16" fmla="*/ 5550195 w 5826642"/>
              <a:gd name="connsiteY16" fmla="*/ 159489 h 2730942"/>
              <a:gd name="connsiteX17" fmla="*/ 5582093 w 5826642"/>
              <a:gd name="connsiteY17" fmla="*/ 180754 h 2730942"/>
              <a:gd name="connsiteX18" fmla="*/ 5635256 w 5826642"/>
              <a:gd name="connsiteY18" fmla="*/ 244549 h 2730942"/>
              <a:gd name="connsiteX19" fmla="*/ 5656521 w 5826642"/>
              <a:gd name="connsiteY19" fmla="*/ 340242 h 2730942"/>
              <a:gd name="connsiteX20" fmla="*/ 5667154 w 5826642"/>
              <a:gd name="connsiteY20" fmla="*/ 372140 h 2730942"/>
              <a:gd name="connsiteX21" fmla="*/ 5677786 w 5826642"/>
              <a:gd name="connsiteY21" fmla="*/ 414670 h 2730942"/>
              <a:gd name="connsiteX22" fmla="*/ 5688419 w 5826642"/>
              <a:gd name="connsiteY22" fmla="*/ 520995 h 2730942"/>
              <a:gd name="connsiteX23" fmla="*/ 5699051 w 5826642"/>
              <a:gd name="connsiteY23" fmla="*/ 574158 h 2730942"/>
              <a:gd name="connsiteX24" fmla="*/ 5709684 w 5826642"/>
              <a:gd name="connsiteY24" fmla="*/ 637954 h 2730942"/>
              <a:gd name="connsiteX25" fmla="*/ 5720316 w 5826642"/>
              <a:gd name="connsiteY25" fmla="*/ 744279 h 2730942"/>
              <a:gd name="connsiteX26" fmla="*/ 5730949 w 5826642"/>
              <a:gd name="connsiteY26" fmla="*/ 808075 h 2730942"/>
              <a:gd name="connsiteX27" fmla="*/ 5741581 w 5826642"/>
              <a:gd name="connsiteY27" fmla="*/ 882502 h 2730942"/>
              <a:gd name="connsiteX28" fmla="*/ 5762847 w 5826642"/>
              <a:gd name="connsiteY28" fmla="*/ 1020726 h 2730942"/>
              <a:gd name="connsiteX29" fmla="*/ 5773479 w 5826642"/>
              <a:gd name="connsiteY29" fmla="*/ 1105786 h 2730942"/>
              <a:gd name="connsiteX30" fmla="*/ 5784112 w 5826642"/>
              <a:gd name="connsiteY30" fmla="*/ 1169582 h 2730942"/>
              <a:gd name="connsiteX31" fmla="*/ 5805377 w 5826642"/>
              <a:gd name="connsiteY31" fmla="*/ 1350335 h 2730942"/>
              <a:gd name="connsiteX32" fmla="*/ 5826642 w 5826642"/>
              <a:gd name="connsiteY32" fmla="*/ 1446028 h 2730942"/>
              <a:gd name="connsiteX33" fmla="*/ 5816009 w 5826642"/>
              <a:gd name="connsiteY33" fmla="*/ 2020186 h 2730942"/>
              <a:gd name="connsiteX34" fmla="*/ 5794744 w 5826642"/>
              <a:gd name="connsiteY34" fmla="*/ 2052084 h 2730942"/>
              <a:gd name="connsiteX35" fmla="*/ 5784112 w 5826642"/>
              <a:gd name="connsiteY35" fmla="*/ 2158409 h 2730942"/>
              <a:gd name="connsiteX36" fmla="*/ 5762847 w 5826642"/>
              <a:gd name="connsiteY36" fmla="*/ 2254102 h 2730942"/>
              <a:gd name="connsiteX37" fmla="*/ 5741581 w 5826642"/>
              <a:gd name="connsiteY37" fmla="*/ 2328530 h 2730942"/>
              <a:gd name="connsiteX38" fmla="*/ 5720316 w 5826642"/>
              <a:gd name="connsiteY38" fmla="*/ 2360428 h 2730942"/>
              <a:gd name="connsiteX39" fmla="*/ 5699051 w 5826642"/>
              <a:gd name="connsiteY39" fmla="*/ 2456121 h 2730942"/>
              <a:gd name="connsiteX40" fmla="*/ 5645888 w 5826642"/>
              <a:gd name="connsiteY40" fmla="*/ 2519916 h 2730942"/>
              <a:gd name="connsiteX41" fmla="*/ 5603358 w 5826642"/>
              <a:gd name="connsiteY41" fmla="*/ 2530549 h 2730942"/>
              <a:gd name="connsiteX42" fmla="*/ 5358809 w 5826642"/>
              <a:gd name="connsiteY42" fmla="*/ 2562447 h 2730942"/>
              <a:gd name="connsiteX43" fmla="*/ 4922875 w 5826642"/>
              <a:gd name="connsiteY43" fmla="*/ 2573079 h 2730942"/>
              <a:gd name="connsiteX44" fmla="*/ 4572000 w 5826642"/>
              <a:gd name="connsiteY44" fmla="*/ 2583712 h 2730942"/>
              <a:gd name="connsiteX45" fmla="*/ 4380614 w 5826642"/>
              <a:gd name="connsiteY45" fmla="*/ 2615609 h 2730942"/>
              <a:gd name="connsiteX46" fmla="*/ 893135 w 5826642"/>
              <a:gd name="connsiteY46" fmla="*/ 2626242 h 2730942"/>
              <a:gd name="connsiteX47" fmla="*/ 701749 w 5826642"/>
              <a:gd name="connsiteY47" fmla="*/ 2594344 h 2730942"/>
              <a:gd name="connsiteX48" fmla="*/ 499730 w 5826642"/>
              <a:gd name="connsiteY48" fmla="*/ 2573079 h 2730942"/>
              <a:gd name="connsiteX49" fmla="*/ 393405 w 5826642"/>
              <a:gd name="connsiteY49" fmla="*/ 2551814 h 2730942"/>
              <a:gd name="connsiteX50" fmla="*/ 340242 w 5826642"/>
              <a:gd name="connsiteY50" fmla="*/ 2541182 h 2730942"/>
              <a:gd name="connsiteX51" fmla="*/ 202019 w 5826642"/>
              <a:gd name="connsiteY51" fmla="*/ 2530549 h 2730942"/>
              <a:gd name="connsiteX52" fmla="*/ 148856 w 5826642"/>
              <a:gd name="connsiteY52" fmla="*/ 2498651 h 2730942"/>
              <a:gd name="connsiteX53" fmla="*/ 106326 w 5826642"/>
              <a:gd name="connsiteY53" fmla="*/ 2434856 h 2730942"/>
              <a:gd name="connsiteX54" fmla="*/ 53163 w 5826642"/>
              <a:gd name="connsiteY54" fmla="*/ 2360428 h 2730942"/>
              <a:gd name="connsiteX55" fmla="*/ 42530 w 5826642"/>
              <a:gd name="connsiteY55" fmla="*/ 2328530 h 2730942"/>
              <a:gd name="connsiteX56" fmla="*/ 21265 w 5826642"/>
              <a:gd name="connsiteY56" fmla="*/ 2286000 h 2730942"/>
              <a:gd name="connsiteX57" fmla="*/ 0 w 5826642"/>
              <a:gd name="connsiteY57" fmla="*/ 2169042 h 2730942"/>
              <a:gd name="connsiteX58" fmla="*/ 10633 w 5826642"/>
              <a:gd name="connsiteY58" fmla="*/ 1541721 h 2730942"/>
              <a:gd name="connsiteX59" fmla="*/ 31898 w 5826642"/>
              <a:gd name="connsiteY59" fmla="*/ 1446028 h 2730942"/>
              <a:gd name="connsiteX60" fmla="*/ 42530 w 5826642"/>
              <a:gd name="connsiteY60" fmla="*/ 1265275 h 2730942"/>
              <a:gd name="connsiteX61" fmla="*/ 53163 w 5826642"/>
              <a:gd name="connsiteY61" fmla="*/ 1212112 h 2730942"/>
              <a:gd name="connsiteX62" fmla="*/ 63795 w 5826642"/>
              <a:gd name="connsiteY62" fmla="*/ 1148316 h 2730942"/>
              <a:gd name="connsiteX63" fmla="*/ 74428 w 5826642"/>
              <a:gd name="connsiteY63" fmla="*/ 1073889 h 2730942"/>
              <a:gd name="connsiteX64" fmla="*/ 85061 w 5826642"/>
              <a:gd name="connsiteY64" fmla="*/ 1041991 h 2730942"/>
              <a:gd name="connsiteX65" fmla="*/ 116958 w 5826642"/>
              <a:gd name="connsiteY65" fmla="*/ 882502 h 2730942"/>
              <a:gd name="connsiteX66" fmla="*/ 148856 w 5826642"/>
              <a:gd name="connsiteY66" fmla="*/ 744279 h 2730942"/>
              <a:gd name="connsiteX67" fmla="*/ 170121 w 5826642"/>
              <a:gd name="connsiteY67" fmla="*/ 648586 h 2730942"/>
              <a:gd name="connsiteX68" fmla="*/ 191386 w 5826642"/>
              <a:gd name="connsiteY68" fmla="*/ 563526 h 2730942"/>
              <a:gd name="connsiteX69" fmla="*/ 202019 w 5826642"/>
              <a:gd name="connsiteY69" fmla="*/ 520995 h 2730942"/>
              <a:gd name="connsiteX70" fmla="*/ 223284 w 5826642"/>
              <a:gd name="connsiteY70" fmla="*/ 467833 h 2730942"/>
              <a:gd name="connsiteX71" fmla="*/ 233916 w 5826642"/>
              <a:gd name="connsiteY71" fmla="*/ 404037 h 2730942"/>
              <a:gd name="connsiteX72" fmla="*/ 255181 w 5826642"/>
              <a:gd name="connsiteY72" fmla="*/ 318977 h 2730942"/>
              <a:gd name="connsiteX73" fmla="*/ 265814 w 5826642"/>
              <a:gd name="connsiteY73" fmla="*/ 255182 h 2730942"/>
              <a:gd name="connsiteX74" fmla="*/ 276447 w 5826642"/>
              <a:gd name="connsiteY74" fmla="*/ 180754 h 2730942"/>
              <a:gd name="connsiteX75" fmla="*/ 297712 w 5826642"/>
              <a:gd name="connsiteY75" fmla="*/ 116958 h 2730942"/>
              <a:gd name="connsiteX76" fmla="*/ 308344 w 5826642"/>
              <a:gd name="connsiteY76" fmla="*/ 85061 h 2730942"/>
              <a:gd name="connsiteX77" fmla="*/ 382772 w 5826642"/>
              <a:gd name="connsiteY77" fmla="*/ 21265 h 2730942"/>
              <a:gd name="connsiteX78" fmla="*/ 404037 w 5826642"/>
              <a:gd name="connsiteY78" fmla="*/ 53163 h 2730942"/>
              <a:gd name="connsiteX79" fmla="*/ 499730 w 5826642"/>
              <a:gd name="connsiteY79" fmla="*/ 42530 h 2730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5826642" h="2730942">
                <a:moveTo>
                  <a:pt x="350875" y="21265"/>
                </a:moveTo>
                <a:lnTo>
                  <a:pt x="350875" y="21265"/>
                </a:lnTo>
                <a:lnTo>
                  <a:pt x="1360968" y="42530"/>
                </a:lnTo>
                <a:cubicBezTo>
                  <a:pt x="1382517" y="43170"/>
                  <a:pt x="1403337" y="50782"/>
                  <a:pt x="1424763" y="53163"/>
                </a:cubicBezTo>
                <a:cubicBezTo>
                  <a:pt x="1791078" y="93864"/>
                  <a:pt x="1238216" y="20541"/>
                  <a:pt x="1754372" y="85061"/>
                </a:cubicBezTo>
                <a:cubicBezTo>
                  <a:pt x="1772304" y="87303"/>
                  <a:pt x="1789814" y="92149"/>
                  <a:pt x="1807535" y="95693"/>
                </a:cubicBezTo>
                <a:lnTo>
                  <a:pt x="2530549" y="85061"/>
                </a:lnTo>
                <a:cubicBezTo>
                  <a:pt x="2555601" y="84393"/>
                  <a:pt x="2580010" y="76599"/>
                  <a:pt x="2604977" y="74428"/>
                </a:cubicBezTo>
                <a:cubicBezTo>
                  <a:pt x="2661581" y="69506"/>
                  <a:pt x="2718391" y="67339"/>
                  <a:pt x="2775098" y="63795"/>
                </a:cubicBezTo>
                <a:cubicBezTo>
                  <a:pt x="2806632" y="53284"/>
                  <a:pt x="2824236" y="45951"/>
                  <a:pt x="2860158" y="42530"/>
                </a:cubicBezTo>
                <a:cubicBezTo>
                  <a:pt x="2916720" y="37143"/>
                  <a:pt x="2973658" y="36616"/>
                  <a:pt x="3030279" y="31898"/>
                </a:cubicBezTo>
                <a:cubicBezTo>
                  <a:pt x="3517884" y="-8735"/>
                  <a:pt x="2922716" y="17168"/>
                  <a:pt x="3763926" y="0"/>
                </a:cubicBezTo>
                <a:lnTo>
                  <a:pt x="5305647" y="10633"/>
                </a:lnTo>
                <a:cubicBezTo>
                  <a:pt x="5327203" y="10919"/>
                  <a:pt x="5350160" y="11624"/>
                  <a:pt x="5369442" y="21265"/>
                </a:cubicBezTo>
                <a:cubicBezTo>
                  <a:pt x="5571278" y="122182"/>
                  <a:pt x="5308326" y="29245"/>
                  <a:pt x="5443870" y="74428"/>
                </a:cubicBezTo>
                <a:cubicBezTo>
                  <a:pt x="5526810" y="157368"/>
                  <a:pt x="5420330" y="57613"/>
                  <a:pt x="5518298" y="127591"/>
                </a:cubicBezTo>
                <a:cubicBezTo>
                  <a:pt x="5530534" y="136331"/>
                  <a:pt x="5538644" y="149863"/>
                  <a:pt x="5550195" y="159489"/>
                </a:cubicBezTo>
                <a:cubicBezTo>
                  <a:pt x="5560012" y="167670"/>
                  <a:pt x="5572276" y="172573"/>
                  <a:pt x="5582093" y="180754"/>
                </a:cubicBezTo>
                <a:cubicBezTo>
                  <a:pt x="5612795" y="206338"/>
                  <a:pt x="5614346" y="213184"/>
                  <a:pt x="5635256" y="244549"/>
                </a:cubicBezTo>
                <a:cubicBezTo>
                  <a:pt x="5659192" y="316362"/>
                  <a:pt x="5631567" y="227955"/>
                  <a:pt x="5656521" y="340242"/>
                </a:cubicBezTo>
                <a:cubicBezTo>
                  <a:pt x="5658952" y="351183"/>
                  <a:pt x="5664075" y="361363"/>
                  <a:pt x="5667154" y="372140"/>
                </a:cubicBezTo>
                <a:cubicBezTo>
                  <a:pt x="5671168" y="386191"/>
                  <a:pt x="5674242" y="400493"/>
                  <a:pt x="5677786" y="414670"/>
                </a:cubicBezTo>
                <a:cubicBezTo>
                  <a:pt x="5681330" y="450112"/>
                  <a:pt x="5683712" y="485689"/>
                  <a:pt x="5688419" y="520995"/>
                </a:cubicBezTo>
                <a:cubicBezTo>
                  <a:pt x="5690807" y="538908"/>
                  <a:pt x="5695818" y="556378"/>
                  <a:pt x="5699051" y="574158"/>
                </a:cubicBezTo>
                <a:cubicBezTo>
                  <a:pt x="5702907" y="595369"/>
                  <a:pt x="5707010" y="616562"/>
                  <a:pt x="5709684" y="637954"/>
                </a:cubicBezTo>
                <a:cubicBezTo>
                  <a:pt x="5714102" y="673297"/>
                  <a:pt x="5715898" y="708936"/>
                  <a:pt x="5720316" y="744279"/>
                </a:cubicBezTo>
                <a:cubicBezTo>
                  <a:pt x="5722990" y="765671"/>
                  <a:pt x="5727671" y="786767"/>
                  <a:pt x="5730949" y="808075"/>
                </a:cubicBezTo>
                <a:cubicBezTo>
                  <a:pt x="5734760" y="832844"/>
                  <a:pt x="5737770" y="857733"/>
                  <a:pt x="5741581" y="882502"/>
                </a:cubicBezTo>
                <a:cubicBezTo>
                  <a:pt x="5757825" y="988091"/>
                  <a:pt x="5747432" y="905110"/>
                  <a:pt x="5762847" y="1020726"/>
                </a:cubicBezTo>
                <a:cubicBezTo>
                  <a:pt x="5766623" y="1049049"/>
                  <a:pt x="5769438" y="1077499"/>
                  <a:pt x="5773479" y="1105786"/>
                </a:cubicBezTo>
                <a:cubicBezTo>
                  <a:pt x="5776528" y="1127128"/>
                  <a:pt x="5781263" y="1148212"/>
                  <a:pt x="5784112" y="1169582"/>
                </a:cubicBezTo>
                <a:cubicBezTo>
                  <a:pt x="5788296" y="1200959"/>
                  <a:pt x="5799314" y="1315976"/>
                  <a:pt x="5805377" y="1350335"/>
                </a:cubicBezTo>
                <a:cubicBezTo>
                  <a:pt x="5811056" y="1382514"/>
                  <a:pt x="5819554" y="1414130"/>
                  <a:pt x="5826642" y="1446028"/>
                </a:cubicBezTo>
                <a:cubicBezTo>
                  <a:pt x="5823098" y="1637414"/>
                  <a:pt x="5826070" y="1829032"/>
                  <a:pt x="5816009" y="2020186"/>
                </a:cubicBezTo>
                <a:cubicBezTo>
                  <a:pt x="5815337" y="2032947"/>
                  <a:pt x="5797617" y="2039632"/>
                  <a:pt x="5794744" y="2052084"/>
                </a:cubicBezTo>
                <a:cubicBezTo>
                  <a:pt x="5786735" y="2086790"/>
                  <a:pt x="5788530" y="2123066"/>
                  <a:pt x="5784112" y="2158409"/>
                </a:cubicBezTo>
                <a:cubicBezTo>
                  <a:pt x="5773453" y="2243683"/>
                  <a:pt x="5779352" y="2196334"/>
                  <a:pt x="5762847" y="2254102"/>
                </a:cubicBezTo>
                <a:cubicBezTo>
                  <a:pt x="5758304" y="2270003"/>
                  <a:pt x="5750080" y="2311532"/>
                  <a:pt x="5741581" y="2328530"/>
                </a:cubicBezTo>
                <a:cubicBezTo>
                  <a:pt x="5735866" y="2339960"/>
                  <a:pt x="5727404" y="2349795"/>
                  <a:pt x="5720316" y="2360428"/>
                </a:cubicBezTo>
                <a:cubicBezTo>
                  <a:pt x="5716232" y="2384935"/>
                  <a:pt x="5712140" y="2429944"/>
                  <a:pt x="5699051" y="2456121"/>
                </a:cubicBezTo>
                <a:cubicBezTo>
                  <a:pt x="5690242" y="2473738"/>
                  <a:pt x="5662351" y="2510509"/>
                  <a:pt x="5645888" y="2519916"/>
                </a:cubicBezTo>
                <a:cubicBezTo>
                  <a:pt x="5633200" y="2527166"/>
                  <a:pt x="5617456" y="2526704"/>
                  <a:pt x="5603358" y="2530549"/>
                </a:cubicBezTo>
                <a:cubicBezTo>
                  <a:pt x="5477510" y="2564872"/>
                  <a:pt x="5547611" y="2555822"/>
                  <a:pt x="5358809" y="2562447"/>
                </a:cubicBezTo>
                <a:cubicBezTo>
                  <a:pt x="5213544" y="2567544"/>
                  <a:pt x="5068176" y="2569152"/>
                  <a:pt x="4922875" y="2573079"/>
                </a:cubicBezTo>
                <a:lnTo>
                  <a:pt x="4572000" y="2583712"/>
                </a:lnTo>
                <a:cubicBezTo>
                  <a:pt x="4467717" y="2618473"/>
                  <a:pt x="4530543" y="2603116"/>
                  <a:pt x="4380614" y="2615609"/>
                </a:cubicBezTo>
                <a:cubicBezTo>
                  <a:pt x="3170709" y="2857599"/>
                  <a:pt x="4260858" y="2646904"/>
                  <a:pt x="893135" y="2626242"/>
                </a:cubicBezTo>
                <a:cubicBezTo>
                  <a:pt x="844147" y="2625941"/>
                  <a:pt x="745099" y="2602472"/>
                  <a:pt x="701749" y="2594344"/>
                </a:cubicBezTo>
                <a:cubicBezTo>
                  <a:pt x="612984" y="2577701"/>
                  <a:pt x="615266" y="2581967"/>
                  <a:pt x="499730" y="2573079"/>
                </a:cubicBezTo>
                <a:cubicBezTo>
                  <a:pt x="424509" y="2554275"/>
                  <a:pt x="488987" y="2569192"/>
                  <a:pt x="393405" y="2551814"/>
                </a:cubicBezTo>
                <a:cubicBezTo>
                  <a:pt x="375625" y="2548581"/>
                  <a:pt x="358203" y="2543178"/>
                  <a:pt x="340242" y="2541182"/>
                </a:cubicBezTo>
                <a:cubicBezTo>
                  <a:pt x="294314" y="2536079"/>
                  <a:pt x="248093" y="2534093"/>
                  <a:pt x="202019" y="2530549"/>
                </a:cubicBezTo>
                <a:cubicBezTo>
                  <a:pt x="184298" y="2519916"/>
                  <a:pt x="163469" y="2513264"/>
                  <a:pt x="148856" y="2498651"/>
                </a:cubicBezTo>
                <a:cubicBezTo>
                  <a:pt x="130784" y="2480579"/>
                  <a:pt x="120503" y="2456121"/>
                  <a:pt x="106326" y="2434856"/>
                </a:cubicBezTo>
                <a:cubicBezTo>
                  <a:pt x="75228" y="2388209"/>
                  <a:pt x="92732" y="2413186"/>
                  <a:pt x="53163" y="2360428"/>
                </a:cubicBezTo>
                <a:cubicBezTo>
                  <a:pt x="49619" y="2349795"/>
                  <a:pt x="46945" y="2338832"/>
                  <a:pt x="42530" y="2328530"/>
                </a:cubicBezTo>
                <a:cubicBezTo>
                  <a:pt x="36286" y="2313962"/>
                  <a:pt x="26830" y="2300841"/>
                  <a:pt x="21265" y="2286000"/>
                </a:cubicBezTo>
                <a:cubicBezTo>
                  <a:pt x="9698" y="2255153"/>
                  <a:pt x="3880" y="2196203"/>
                  <a:pt x="0" y="2169042"/>
                </a:cubicBezTo>
                <a:cubicBezTo>
                  <a:pt x="3544" y="1959935"/>
                  <a:pt x="1415" y="1750655"/>
                  <a:pt x="10633" y="1541721"/>
                </a:cubicBezTo>
                <a:cubicBezTo>
                  <a:pt x="12073" y="1509077"/>
                  <a:pt x="28153" y="1478488"/>
                  <a:pt x="31898" y="1446028"/>
                </a:cubicBezTo>
                <a:cubicBezTo>
                  <a:pt x="38816" y="1386071"/>
                  <a:pt x="37066" y="1325382"/>
                  <a:pt x="42530" y="1265275"/>
                </a:cubicBezTo>
                <a:cubicBezTo>
                  <a:pt x="44166" y="1247277"/>
                  <a:pt x="49930" y="1229892"/>
                  <a:pt x="53163" y="1212112"/>
                </a:cubicBezTo>
                <a:cubicBezTo>
                  <a:pt x="57019" y="1190901"/>
                  <a:pt x="60517" y="1169624"/>
                  <a:pt x="63795" y="1148316"/>
                </a:cubicBezTo>
                <a:cubicBezTo>
                  <a:pt x="67606" y="1123547"/>
                  <a:pt x="69513" y="1098463"/>
                  <a:pt x="74428" y="1073889"/>
                </a:cubicBezTo>
                <a:cubicBezTo>
                  <a:pt x="76626" y="1062899"/>
                  <a:pt x="82343" y="1052864"/>
                  <a:pt x="85061" y="1041991"/>
                </a:cubicBezTo>
                <a:cubicBezTo>
                  <a:pt x="96903" y="994622"/>
                  <a:pt x="110257" y="932761"/>
                  <a:pt x="116958" y="882502"/>
                </a:cubicBezTo>
                <a:cubicBezTo>
                  <a:pt x="132718" y="764303"/>
                  <a:pt x="111571" y="818850"/>
                  <a:pt x="148856" y="744279"/>
                </a:cubicBezTo>
                <a:cubicBezTo>
                  <a:pt x="170920" y="611888"/>
                  <a:pt x="147685" y="730851"/>
                  <a:pt x="170121" y="648586"/>
                </a:cubicBezTo>
                <a:cubicBezTo>
                  <a:pt x="177811" y="620390"/>
                  <a:pt x="184298" y="591879"/>
                  <a:pt x="191386" y="563526"/>
                </a:cubicBezTo>
                <a:cubicBezTo>
                  <a:pt x="194930" y="549349"/>
                  <a:pt x="196592" y="534563"/>
                  <a:pt x="202019" y="520995"/>
                </a:cubicBezTo>
                <a:lnTo>
                  <a:pt x="223284" y="467833"/>
                </a:lnTo>
                <a:cubicBezTo>
                  <a:pt x="226828" y="446568"/>
                  <a:pt x="229399" y="425117"/>
                  <a:pt x="233916" y="404037"/>
                </a:cubicBezTo>
                <a:cubicBezTo>
                  <a:pt x="240040" y="375460"/>
                  <a:pt x="250376" y="347805"/>
                  <a:pt x="255181" y="318977"/>
                </a:cubicBezTo>
                <a:cubicBezTo>
                  <a:pt x="258725" y="297712"/>
                  <a:pt x="262536" y="276490"/>
                  <a:pt x="265814" y="255182"/>
                </a:cubicBezTo>
                <a:cubicBezTo>
                  <a:pt x="269625" y="230412"/>
                  <a:pt x="270812" y="205173"/>
                  <a:pt x="276447" y="180754"/>
                </a:cubicBezTo>
                <a:cubicBezTo>
                  <a:pt x="281487" y="158912"/>
                  <a:pt x="290624" y="138223"/>
                  <a:pt x="297712" y="116958"/>
                </a:cubicBezTo>
                <a:cubicBezTo>
                  <a:pt x="301256" y="106326"/>
                  <a:pt x="300419" y="92986"/>
                  <a:pt x="308344" y="85061"/>
                </a:cubicBezTo>
                <a:cubicBezTo>
                  <a:pt x="359911" y="33494"/>
                  <a:pt x="334193" y="53651"/>
                  <a:pt x="382772" y="21265"/>
                </a:cubicBezTo>
                <a:lnTo>
                  <a:pt x="404037" y="53163"/>
                </a:lnTo>
                <a:lnTo>
                  <a:pt x="499730" y="42530"/>
                </a:lnTo>
              </a:path>
            </a:pathLst>
          </a:cu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9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Процедура проведения ИС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Во время проведения итогового собеседования участникам запрещено иметь при себе средства связи, фото-, аудио- и видеоаппаратуру, справочные материалы, письменные заметки и иные средства хранения и передачи информации, собственные орфографические и (или) толковые словари, и иные средства хранения и передачи информации.</a:t>
            </a:r>
          </a:p>
          <a:p>
            <a:endParaRPr lang="ru-RU" dirty="0"/>
          </a:p>
          <a:p>
            <a:r>
              <a:rPr lang="ru-RU" b="1" i="1" dirty="0"/>
              <a:t>При установлении факта наличия вышеуказанных средств или иного нарушения порядка проведения итогового собеседования участники удаляются с места проведения.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https://edunovosti.ru/data/article_news/864/img/TR0UIp1UwNzuOWhZJ-CZ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7770" cy="621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333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Процедура проведения ИС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ru-RU" dirty="0"/>
              <a:t>При проведении итогового собеседования используется два типа аудиторий:</a:t>
            </a:r>
          </a:p>
          <a:p>
            <a:pPr marL="82296" indent="0">
              <a:buNone/>
            </a:pPr>
            <a:r>
              <a:rPr lang="ru-RU" dirty="0"/>
              <a:t> </a:t>
            </a:r>
          </a:p>
          <a:p>
            <a:r>
              <a:rPr lang="ru-RU" sz="4000" dirty="0"/>
              <a:t>аудитория </a:t>
            </a:r>
            <a:r>
              <a:rPr lang="ru-RU" sz="4000" dirty="0" smtClean="0"/>
              <a:t>ожидания</a:t>
            </a:r>
            <a:endParaRPr lang="ru-RU" sz="4000" dirty="0"/>
          </a:p>
          <a:p>
            <a:pPr marL="82296" indent="0">
              <a:buNone/>
            </a:pPr>
            <a:endParaRPr lang="ru-RU" dirty="0" smtClean="0"/>
          </a:p>
          <a:p>
            <a:r>
              <a:rPr lang="ru-RU" sz="4000" dirty="0" smtClean="0"/>
              <a:t>аудитория </a:t>
            </a:r>
            <a:r>
              <a:rPr lang="ru-RU" sz="4000" dirty="0"/>
              <a:t>проведения итогового </a:t>
            </a:r>
            <a:r>
              <a:rPr lang="ru-RU" sz="4000" dirty="0" smtClean="0"/>
              <a:t>собеседования</a:t>
            </a:r>
            <a:endParaRPr lang="ru-RU" sz="4000" dirty="0"/>
          </a:p>
        </p:txBody>
      </p:sp>
      <p:pic>
        <p:nvPicPr>
          <p:cNvPr id="4" name="Рисунок 3" descr="https://edunovosti.ru/data/article_news/864/img/TR0UIp1UwNzuOWhZJ-CZ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" y="17059"/>
            <a:ext cx="1207770" cy="621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078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421</TotalTime>
  <Words>452</Words>
  <Application>Microsoft Office PowerPoint</Application>
  <PresentationFormat>Экран (4:3)</PresentationFormat>
  <Paragraphs>97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Сроки и места подачи заявлений на ГИА-2020</vt:lpstr>
      <vt:lpstr>Нормативная база </vt:lpstr>
      <vt:lpstr>Нормативная база </vt:lpstr>
      <vt:lpstr>Срок действия результатов итогового собеседования: </vt:lpstr>
      <vt:lpstr>Сроки проведения ИС 2020</vt:lpstr>
      <vt:lpstr>Дополнительные сроки проведения ИС </vt:lpstr>
      <vt:lpstr>Презентация PowerPoint</vt:lpstr>
      <vt:lpstr>Процедура проведения ИС</vt:lpstr>
      <vt:lpstr>Процедура проведения ИС</vt:lpstr>
      <vt:lpstr>Процедура проведения ИС</vt:lpstr>
      <vt:lpstr>Процедура проведения ИС</vt:lpstr>
      <vt:lpstr>Репетиционное итоговое собеседование</vt:lpstr>
      <vt:lpstr>Сроки подачи заявления на прохождение ГИА</vt:lpstr>
      <vt:lpstr>Презентация PowerPoint</vt:lpstr>
      <vt:lpstr>Расписание ОГЭ</vt:lpstr>
      <vt:lpstr> Профили обучения в 10 классе</vt:lpstr>
      <vt:lpstr>Благодарю за внимание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14</cp:revision>
  <dcterms:created xsi:type="dcterms:W3CDTF">2020-01-17T04:02:39Z</dcterms:created>
  <dcterms:modified xsi:type="dcterms:W3CDTF">2020-01-17T11:04:11Z</dcterms:modified>
</cp:coreProperties>
</file>